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7" r:id="rId6"/>
    <p:sldId id="278" r:id="rId7"/>
    <p:sldId id="281" r:id="rId8"/>
    <p:sldId id="279" r:id="rId9"/>
    <p:sldId id="280" r:id="rId10"/>
    <p:sldId id="282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28" autoAdjust="0"/>
  </p:normalViewPr>
  <p:slideViewPr>
    <p:cSldViewPr>
      <p:cViewPr varScale="1">
        <p:scale>
          <a:sx n="67" d="100"/>
          <a:sy n="67" d="100"/>
        </p:scale>
        <p:origin x="139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3CC3C2-8B62-4577-AF54-91CC0FCE1544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F5304C-3001-4943-B968-37C7E587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CC3C2-8B62-4577-AF54-91CC0FCE1544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F5304C-3001-4943-B968-37C7E587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CC3C2-8B62-4577-AF54-91CC0FCE1544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F5304C-3001-4943-B968-37C7E587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CC3C2-8B62-4577-AF54-91CC0FCE1544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F5304C-3001-4943-B968-37C7E5872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CC3C2-8B62-4577-AF54-91CC0FCE1544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F5304C-3001-4943-B968-37C7E5872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CC3C2-8B62-4577-AF54-91CC0FCE1544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F5304C-3001-4943-B968-37C7E5872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CC3C2-8B62-4577-AF54-91CC0FCE1544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F5304C-3001-4943-B968-37C7E587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CC3C2-8B62-4577-AF54-91CC0FCE1544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F5304C-3001-4943-B968-37C7E5872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3CC3C2-8B62-4577-AF54-91CC0FCE1544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F5304C-3001-4943-B968-37C7E587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13CC3C2-8B62-4577-AF54-91CC0FCE1544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F5304C-3001-4943-B968-37C7E587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3CC3C2-8B62-4577-AF54-91CC0FCE1544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F5304C-3001-4943-B968-37C7E5872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13CC3C2-8B62-4577-AF54-91CC0FCE1544}" type="datetimeFigureOut">
              <a:rPr lang="ru-RU" smtClean="0"/>
              <a:pPr/>
              <a:t>13.09.2018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6F5304C-3001-4943-B968-37C7E5872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8072494" cy="29289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качества образования в МБОУ СОШ 26: проблемы и пути их решения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605226"/>
            <a:ext cx="7572428" cy="1752600"/>
          </a:xfrm>
        </p:spPr>
        <p:txBody>
          <a:bodyPr>
            <a:normAutofit/>
          </a:bodyPr>
          <a:lstStyle/>
          <a:p>
            <a:pPr algn="ctr"/>
            <a:endParaRPr lang="ru-RU" sz="2000" dirty="0">
              <a:solidFill>
                <a:srgbClr val="46464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46464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>
            <a:normAutofit/>
          </a:bodyPr>
          <a:lstStyle/>
          <a:p>
            <a:pPr algn="ctr"/>
            <a:r>
              <a:rPr lang="ru-RU" sz="37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Мы не можем заставить ребёнка стать гениальным или просто хорошим человеком. Но мы можем помочь ему талантливо прожить детские годы.</a:t>
            </a:r>
            <a:endParaRPr lang="ru-RU" sz="37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8475571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49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464646"/>
                </a:solidFill>
              </a:rPr>
              <a:t>1</a:t>
            </a:r>
            <a:r>
              <a:rPr lang="ru-RU" sz="2400" b="1" dirty="0" smtClean="0">
                <a:solidFill>
                  <a:srgbClr val="464646"/>
                </a:solidFill>
              </a:rPr>
              <a:t>. Тип населённого пункта: </a:t>
            </a:r>
            <a:r>
              <a:rPr lang="ru-RU" sz="2400" b="1" u="sng" dirty="0" smtClean="0">
                <a:solidFill>
                  <a:srgbClr val="464646"/>
                </a:solidFill>
              </a:rPr>
              <a:t>станица </a:t>
            </a:r>
            <a:r>
              <a:rPr lang="ru-RU" sz="2400" b="1" u="sng" dirty="0" err="1" smtClean="0">
                <a:solidFill>
                  <a:srgbClr val="464646"/>
                </a:solidFill>
              </a:rPr>
              <a:t>Пшехская</a:t>
            </a:r>
            <a:r>
              <a:rPr lang="ru-RU" sz="2400" b="1" u="sng" dirty="0" smtClean="0">
                <a:solidFill>
                  <a:srgbClr val="464646"/>
                </a:solidFill>
              </a:rPr>
              <a:t>;</a:t>
            </a:r>
          </a:p>
          <a:p>
            <a:r>
              <a:rPr lang="ru-RU" sz="2400" b="1" dirty="0" smtClean="0">
                <a:solidFill>
                  <a:srgbClr val="464646"/>
                </a:solidFill>
              </a:rPr>
              <a:t>2. Информация о социальной среде</a:t>
            </a:r>
          </a:p>
          <a:p>
            <a:r>
              <a:rPr lang="ru-RU" sz="2400" b="1" dirty="0" smtClean="0">
                <a:solidFill>
                  <a:srgbClr val="464646"/>
                </a:solidFill>
              </a:rPr>
              <a:t>2.1 Образование родителей:</a:t>
            </a:r>
          </a:p>
          <a:p>
            <a:endParaRPr lang="ru-RU" sz="2400" b="1" dirty="0" smtClean="0">
              <a:solidFill>
                <a:srgbClr val="464646"/>
              </a:solidFill>
            </a:endParaRPr>
          </a:p>
          <a:p>
            <a:endParaRPr lang="ru-RU" sz="2400" b="1" dirty="0" smtClean="0">
              <a:solidFill>
                <a:srgbClr val="464646"/>
              </a:solidFill>
            </a:endParaRPr>
          </a:p>
          <a:p>
            <a:endParaRPr lang="ru-RU" sz="2400" b="1" dirty="0" smtClean="0">
              <a:solidFill>
                <a:srgbClr val="464646"/>
              </a:solidFill>
            </a:endParaRPr>
          </a:p>
          <a:p>
            <a:endParaRPr lang="ru-RU" sz="2400" b="1" dirty="0" smtClean="0">
              <a:solidFill>
                <a:srgbClr val="464646"/>
              </a:solidFill>
            </a:endParaRPr>
          </a:p>
          <a:p>
            <a:r>
              <a:rPr lang="ru-RU" sz="2400" b="1" dirty="0" smtClean="0">
                <a:solidFill>
                  <a:srgbClr val="464646"/>
                </a:solidFill>
              </a:rPr>
              <a:t>2.2 Занятость родителей:</a:t>
            </a:r>
          </a:p>
          <a:p>
            <a:endParaRPr lang="ru-RU" sz="2400" b="1" dirty="0" smtClean="0">
              <a:solidFill>
                <a:srgbClr val="464646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Раздел 1: Социальная среда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2857496"/>
          <a:ext cx="7786742" cy="1500199"/>
        </p:xfrm>
        <a:graphic>
          <a:graphicData uri="http://schemas.openxmlformats.org/drawingml/2006/table">
            <a:tbl>
              <a:tblPr/>
              <a:tblGrid>
                <a:gridCol w="2361512"/>
                <a:gridCol w="1886711"/>
                <a:gridCol w="1241980"/>
                <a:gridCol w="1181172"/>
                <a:gridCol w="1115367"/>
              </a:tblGrid>
              <a:tr h="7500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% от всех уч-ся класса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Незаконченное среднее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Среднее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СПО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Высшее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0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Образование отца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26,12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39,43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23,06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9,14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0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Образование матери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22,69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40,51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23,17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 9,02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4857760"/>
          <a:ext cx="7786743" cy="1214447"/>
        </p:xfrm>
        <a:graphic>
          <a:graphicData uri="http://schemas.openxmlformats.org/drawingml/2006/table">
            <a:tbl>
              <a:tblPr/>
              <a:tblGrid>
                <a:gridCol w="1986119"/>
                <a:gridCol w="1113218"/>
                <a:gridCol w="986040"/>
                <a:gridCol w="1594676"/>
                <a:gridCol w="2106690"/>
              </a:tblGrid>
              <a:tr h="6072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% от всех уч-ся класса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Служащие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Рабочие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Сфера обслуживания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Безработные (домохозяйки)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Занятость отца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4,8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40,7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38,4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16,1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Занятость матери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3,1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42,4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22,3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 32,2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464646"/>
                </a:solidFill>
              </a:rPr>
              <a:t>2.3 Миграционная </a:t>
            </a:r>
            <a:r>
              <a:rPr lang="ru-RU" sz="2400" b="1" dirty="0" smtClean="0">
                <a:solidFill>
                  <a:srgbClr val="464646"/>
                </a:solidFill>
              </a:rPr>
              <a:t>категория</a:t>
            </a:r>
          </a:p>
          <a:p>
            <a:endParaRPr lang="ru-RU" sz="2400" b="1" dirty="0">
              <a:solidFill>
                <a:srgbClr val="464646"/>
              </a:solidFill>
            </a:endParaRPr>
          </a:p>
          <a:p>
            <a:endParaRPr lang="ru-RU" sz="2400" b="1" dirty="0" smtClean="0">
              <a:solidFill>
                <a:srgbClr val="464646"/>
              </a:solidFill>
            </a:endParaRPr>
          </a:p>
          <a:p>
            <a:endParaRPr lang="ru-RU" sz="2400" b="1" dirty="0">
              <a:solidFill>
                <a:srgbClr val="464646"/>
              </a:solidFill>
            </a:endParaRPr>
          </a:p>
          <a:p>
            <a:endParaRPr lang="ru-RU" sz="2400" b="1" dirty="0" smtClean="0">
              <a:solidFill>
                <a:srgbClr val="464646"/>
              </a:solidFill>
            </a:endParaRPr>
          </a:p>
          <a:p>
            <a:endParaRPr lang="ru-RU" sz="2400" b="1" dirty="0">
              <a:solidFill>
                <a:srgbClr val="464646"/>
              </a:solidFill>
            </a:endParaRPr>
          </a:p>
          <a:p>
            <a:endParaRPr lang="ru-RU" sz="2400" b="1" dirty="0" smtClean="0">
              <a:solidFill>
                <a:srgbClr val="464646"/>
              </a:solidFill>
            </a:endParaRPr>
          </a:p>
          <a:p>
            <a:endParaRPr lang="ru-RU" sz="2400" b="1" dirty="0">
              <a:solidFill>
                <a:srgbClr val="464646"/>
              </a:solidFill>
            </a:endParaRPr>
          </a:p>
          <a:p>
            <a:r>
              <a:rPr lang="ru-RU" sz="2400" dirty="0">
                <a:solidFill>
                  <a:srgbClr val="464646"/>
                </a:solidFill>
              </a:rPr>
              <a:t>МБОУ СОШ 26 укомплектована кадрами на 100% по всем учебным предметам учебного плана.</a:t>
            </a:r>
            <a:endParaRPr lang="ru-RU" sz="2400" b="1" dirty="0" smtClean="0">
              <a:solidFill>
                <a:srgbClr val="464646"/>
              </a:solidFill>
            </a:endParaRPr>
          </a:p>
          <a:p>
            <a:endParaRPr lang="ru-RU" sz="2400" b="1" dirty="0" smtClean="0">
              <a:solidFill>
                <a:srgbClr val="464646"/>
              </a:solidFill>
            </a:endParaRPr>
          </a:p>
          <a:p>
            <a:endParaRPr lang="ru-RU" sz="2400" b="1" dirty="0" smtClean="0">
              <a:solidFill>
                <a:srgbClr val="464646"/>
              </a:solidFill>
            </a:endParaRPr>
          </a:p>
          <a:p>
            <a:endParaRPr lang="ru-RU" sz="2400" b="1" dirty="0" smtClean="0">
              <a:solidFill>
                <a:srgbClr val="464646"/>
              </a:solidFill>
            </a:endParaRPr>
          </a:p>
          <a:p>
            <a:endParaRPr lang="ru-RU" sz="2400" b="1" dirty="0" smtClean="0">
              <a:solidFill>
                <a:srgbClr val="464646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1000108"/>
          <a:ext cx="7715304" cy="1214446"/>
        </p:xfrm>
        <a:graphic>
          <a:graphicData uri="http://schemas.openxmlformats.org/drawingml/2006/table">
            <a:tbl>
              <a:tblPr/>
              <a:tblGrid>
                <a:gridCol w="2146536"/>
                <a:gridCol w="934120"/>
                <a:gridCol w="1882623"/>
                <a:gridCol w="1426710"/>
                <a:gridCol w="1325315"/>
              </a:tblGrid>
              <a:tr h="7286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% от всех уч-ся класса</a:t>
                      </a:r>
                    </a:p>
                  </a:txBody>
                  <a:tcPr marL="61363" marR="61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Местные жители</a:t>
                      </a:r>
                    </a:p>
                  </a:txBody>
                  <a:tcPr marL="61363" marR="61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Приезжие жители </a:t>
                      </a:r>
                      <a:r>
                        <a:rPr lang="ru-RU" sz="1300" dirty="0" smtClean="0">
                          <a:latin typeface="Times New Roman"/>
                          <a:ea typeface="Calibri"/>
                          <a:cs typeface="Times New Roman"/>
                        </a:rPr>
                        <a:t>Краснодарского </a:t>
                      </a: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края</a:t>
                      </a:r>
                    </a:p>
                  </a:txBody>
                  <a:tcPr marL="61363" marR="61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Приезжие из других субъектов РФ</a:t>
                      </a:r>
                    </a:p>
                  </a:txBody>
                  <a:tcPr marL="61363" marR="61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Мигранты из-за границы</a:t>
                      </a:r>
                    </a:p>
                  </a:txBody>
                  <a:tcPr marL="61363" marR="61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Миграционная категория</a:t>
                      </a:r>
                    </a:p>
                  </a:txBody>
                  <a:tcPr marL="61363" marR="61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95%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590872" y="2358008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/>
              <a:t>Раздел 2: </a:t>
            </a:r>
            <a:r>
              <a:rPr lang="ru-RU" dirty="0" err="1"/>
              <a:t>Внутришкольный</a:t>
            </a:r>
            <a:r>
              <a:rPr lang="ru-RU" dirty="0"/>
              <a:t> анализ кадров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>
            <a:normAutofit/>
          </a:bodyPr>
          <a:lstStyle/>
          <a:p>
            <a:pPr lvl="0" algn="just" fontAlgn="base">
              <a:buFont typeface="Wingdings" pitchFamily="2" charset="2"/>
              <a:buChar char="v"/>
            </a:pPr>
            <a:r>
              <a:rPr lang="ru-RU" dirty="0">
                <a:solidFill>
                  <a:srgbClr val="464646"/>
                </a:solidFill>
              </a:rPr>
              <a:t>Уровень образования </a:t>
            </a:r>
            <a:r>
              <a:rPr lang="ru-RU" dirty="0" smtClean="0">
                <a:solidFill>
                  <a:srgbClr val="464646"/>
                </a:solidFill>
              </a:rPr>
              <a:t>педагогов</a:t>
            </a:r>
          </a:p>
          <a:p>
            <a:pPr lvl="0" algn="just" fontAlgn="base">
              <a:buFont typeface="Wingdings" pitchFamily="2" charset="2"/>
              <a:buChar char="v"/>
            </a:pPr>
            <a:endParaRPr lang="ru-RU" dirty="0">
              <a:solidFill>
                <a:srgbClr val="464646"/>
              </a:solidFill>
            </a:endParaRPr>
          </a:p>
          <a:p>
            <a:pPr lvl="0" algn="just" fontAlgn="base">
              <a:buFont typeface="Wingdings" pitchFamily="2" charset="2"/>
              <a:buChar char="v"/>
            </a:pPr>
            <a:endParaRPr lang="ru-RU" dirty="0" smtClean="0">
              <a:solidFill>
                <a:srgbClr val="464646"/>
              </a:solidFill>
            </a:endParaRPr>
          </a:p>
          <a:p>
            <a:pPr lvl="0" algn="just" fontAlgn="base">
              <a:buFont typeface="Wingdings" pitchFamily="2" charset="2"/>
              <a:buChar char="v"/>
            </a:pPr>
            <a:endParaRPr lang="ru-RU" dirty="0">
              <a:solidFill>
                <a:srgbClr val="464646"/>
              </a:solidFill>
            </a:endParaRPr>
          </a:p>
          <a:p>
            <a:pPr lvl="0" algn="just" fontAlgn="base">
              <a:buFont typeface="Wingdings" pitchFamily="2" charset="2"/>
              <a:buChar char="v"/>
            </a:pPr>
            <a:endParaRPr lang="ru-RU" dirty="0" smtClean="0">
              <a:solidFill>
                <a:srgbClr val="464646"/>
              </a:solidFill>
            </a:endParaRPr>
          </a:p>
          <a:p>
            <a:pPr lvl="0" algn="just" fontAlgn="base">
              <a:buFont typeface="Wingdings" pitchFamily="2" charset="2"/>
              <a:buChar char="v"/>
            </a:pPr>
            <a:endParaRPr lang="ru-RU" dirty="0">
              <a:solidFill>
                <a:srgbClr val="464646"/>
              </a:solidFill>
            </a:endParaRPr>
          </a:p>
          <a:p>
            <a:pPr lvl="0" algn="just" fontAlgn="base">
              <a:buFont typeface="Wingdings" pitchFamily="2" charset="2"/>
              <a:buChar char="v"/>
            </a:pPr>
            <a:r>
              <a:rPr lang="ru-RU" dirty="0">
                <a:solidFill>
                  <a:srgbClr val="464646"/>
                </a:solidFill>
              </a:rPr>
              <a:t>Квалификация педагогов</a:t>
            </a:r>
            <a:endParaRPr lang="ru-RU" dirty="0">
              <a:solidFill>
                <a:srgbClr val="464646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638400"/>
              </p:ext>
            </p:extLst>
          </p:nvPr>
        </p:nvGraphicFramePr>
        <p:xfrm>
          <a:off x="467544" y="764704"/>
          <a:ext cx="8363274" cy="21625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6931"/>
                <a:gridCol w="433763"/>
                <a:gridCol w="434343"/>
                <a:gridCol w="434343"/>
                <a:gridCol w="434343"/>
                <a:gridCol w="434343"/>
                <a:gridCol w="434343"/>
                <a:gridCol w="434343"/>
                <a:gridCol w="434343"/>
                <a:gridCol w="434343"/>
                <a:gridCol w="434343"/>
                <a:gridCol w="434343"/>
                <a:gridCol w="434343"/>
                <a:gridCol w="524807"/>
              </a:tblGrid>
              <a:tr h="13879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% от общего количества учителей, преподающих данный предмет в данном классе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anchor="ctr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Математика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Русский язык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Обществознание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Физика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Биология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История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Химия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Английский язык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Информатика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Литература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География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Немецкий язык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Французский язык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 vert="vert270"/>
                </a:tc>
              </a:tr>
              <a:tr h="2266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Среднее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</a:tr>
              <a:tr h="22666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СПО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</a:tr>
              <a:tr h="3190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Высшее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100%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100%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100%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100%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100%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100%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100%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100%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100%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100%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100%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-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-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1628" marR="61628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290344"/>
              </p:ext>
            </p:extLst>
          </p:nvPr>
        </p:nvGraphicFramePr>
        <p:xfrm>
          <a:off x="467544" y="3560479"/>
          <a:ext cx="8363274" cy="24631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0203"/>
                <a:gridCol w="496161"/>
                <a:gridCol w="437374"/>
                <a:gridCol w="455598"/>
                <a:gridCol w="353308"/>
                <a:gridCol w="412096"/>
                <a:gridCol w="382703"/>
                <a:gridCol w="341551"/>
                <a:gridCol w="499688"/>
                <a:gridCol w="544954"/>
                <a:gridCol w="476761"/>
                <a:gridCol w="448543"/>
                <a:gridCol w="434434"/>
                <a:gridCol w="579900"/>
              </a:tblGrid>
              <a:tr h="13765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% от общего количества учителей, преподающих данный предмет в данном классе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anchor="ctr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Математика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Русский язык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Обществознание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Физика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Биология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История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Химия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Английский язык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Информатика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Литература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География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Немецкий язык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Французский язык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</a:tr>
              <a:tr h="4496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Соответствие занимаемой должности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-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-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</a:tr>
              <a:tr h="2248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Первая категория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</a:tr>
              <a:tr h="2248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Высшая категория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100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05910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363272" cy="5746643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464646"/>
                </a:solidFill>
              </a:rPr>
              <a:t>Текучесть (сменяемость) </a:t>
            </a:r>
            <a:r>
              <a:rPr lang="ru-RU" dirty="0" smtClean="0">
                <a:solidFill>
                  <a:srgbClr val="464646"/>
                </a:solidFill>
              </a:rPr>
              <a:t>педагогов</a:t>
            </a:r>
          </a:p>
          <a:p>
            <a:endParaRPr lang="ru-RU" dirty="0">
              <a:solidFill>
                <a:srgbClr val="464646"/>
              </a:solidFill>
            </a:endParaRPr>
          </a:p>
          <a:p>
            <a:endParaRPr lang="ru-RU" dirty="0" smtClean="0">
              <a:solidFill>
                <a:srgbClr val="464646"/>
              </a:solidFill>
            </a:endParaRPr>
          </a:p>
          <a:p>
            <a:endParaRPr lang="ru-RU" dirty="0">
              <a:solidFill>
                <a:srgbClr val="464646"/>
              </a:solidFill>
            </a:endParaRPr>
          </a:p>
          <a:p>
            <a:endParaRPr lang="ru-RU" dirty="0" smtClean="0">
              <a:solidFill>
                <a:srgbClr val="464646"/>
              </a:solidFill>
            </a:endParaRPr>
          </a:p>
          <a:p>
            <a:endParaRPr lang="ru-RU" sz="2400" b="1" dirty="0" smtClean="0">
              <a:solidFill>
                <a:srgbClr val="464646"/>
              </a:solidFill>
            </a:endParaRPr>
          </a:p>
          <a:p>
            <a:endParaRPr lang="ru-RU" sz="2400" b="1" dirty="0">
              <a:solidFill>
                <a:srgbClr val="464646"/>
              </a:solidFill>
            </a:endParaRPr>
          </a:p>
          <a:p>
            <a:r>
              <a:rPr lang="ru-RU" sz="2400" b="1" dirty="0" smtClean="0">
                <a:solidFill>
                  <a:srgbClr val="464646"/>
                </a:solidFill>
              </a:rPr>
              <a:t>Традиции </a:t>
            </a:r>
            <a:r>
              <a:rPr lang="ru-RU" sz="2400" b="1" dirty="0">
                <a:solidFill>
                  <a:srgbClr val="464646"/>
                </a:solidFill>
              </a:rPr>
              <a:t>школы, направленные на престижность качества образования</a:t>
            </a:r>
            <a:r>
              <a:rPr lang="ru-RU" sz="2400" b="1" dirty="0" smtClean="0">
                <a:solidFill>
                  <a:srgbClr val="464646"/>
                </a:solidFill>
              </a:rPr>
              <a:t>:</a:t>
            </a:r>
          </a:p>
          <a:p>
            <a:r>
              <a:rPr lang="ru-RU" sz="2400" dirty="0">
                <a:solidFill>
                  <a:srgbClr val="464646"/>
                </a:solidFill>
              </a:rPr>
              <a:t>Обучающиеся школы могут поощряться за:</a:t>
            </a:r>
            <a:endParaRPr lang="ru-RU" sz="2400" b="1" dirty="0">
              <a:solidFill>
                <a:srgbClr val="464646"/>
              </a:solidFill>
            </a:endParaRPr>
          </a:p>
          <a:p>
            <a:pPr marL="87313" indent="444500" algn="just">
              <a:buNone/>
            </a:pPr>
            <a:r>
              <a:rPr lang="ru-RU" sz="2400" dirty="0">
                <a:solidFill>
                  <a:srgbClr val="464646"/>
                </a:solidFill>
              </a:rPr>
              <a:t>В МБОУ СОШ 26 разработан локальный акт, который конкретизирует положения о мерах поощрения обучающихся.</a:t>
            </a:r>
          </a:p>
          <a:p>
            <a:pPr lvl="0" algn="just" fontAlgn="base">
              <a:buFont typeface="Wingdings" pitchFamily="2" charset="2"/>
              <a:buChar char="v"/>
            </a:pPr>
            <a:r>
              <a:rPr lang="ru-RU" sz="2400" dirty="0">
                <a:solidFill>
                  <a:srgbClr val="464646"/>
                </a:solidFill>
              </a:rPr>
              <a:t>успехи в учебе;</a:t>
            </a:r>
          </a:p>
          <a:p>
            <a:pPr lvl="0" algn="just" fontAlgn="base">
              <a:buFont typeface="Wingdings" pitchFamily="2" charset="2"/>
              <a:buChar char="v"/>
            </a:pPr>
            <a:r>
              <a:rPr lang="ru-RU" sz="2400" dirty="0">
                <a:solidFill>
                  <a:srgbClr val="464646"/>
                </a:solidFill>
              </a:rPr>
              <a:t>участие и победу в учебных, творческих конкурсах, спортивных состязаниях;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542293"/>
              </p:ext>
            </p:extLst>
          </p:nvPr>
        </p:nvGraphicFramePr>
        <p:xfrm>
          <a:off x="438354" y="692696"/>
          <a:ext cx="8526132" cy="216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3567"/>
                <a:gridCol w="508736"/>
                <a:gridCol w="448458"/>
                <a:gridCol w="467145"/>
                <a:gridCol w="362262"/>
                <a:gridCol w="422540"/>
                <a:gridCol w="392401"/>
                <a:gridCol w="350207"/>
                <a:gridCol w="512351"/>
                <a:gridCol w="558764"/>
                <a:gridCol w="488844"/>
                <a:gridCol w="459910"/>
                <a:gridCol w="445444"/>
                <a:gridCol w="545503"/>
              </a:tblGrid>
              <a:tr h="18226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Среднее количество учителей по предмету у одного класса учащихся с 7 по 11 </a:t>
                      </a:r>
                      <a:r>
                        <a:rPr lang="ru-RU" sz="1600" dirty="0" err="1">
                          <a:effectLst/>
                        </a:rPr>
                        <a:t>кл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anchor="ctr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Математика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Русский язык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Обществознание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Физика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Биология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История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Химия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Английский язык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Информатика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Литература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География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Немецкий язык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Французский язык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 vert="vert270"/>
                </a:tc>
              </a:tr>
              <a:tr h="3376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Количество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-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-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835" marR="628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84642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5511" y="188640"/>
            <a:ext cx="4402832" cy="2664295"/>
          </a:xfrm>
        </p:spPr>
        <p:txBody>
          <a:bodyPr/>
          <a:lstStyle/>
          <a:p>
            <a:pPr lvl="0" algn="just" fontAlgn="base">
              <a:buFont typeface="Wingdings" pitchFamily="2" charset="2"/>
              <a:buChar char="v"/>
            </a:pPr>
            <a:r>
              <a:rPr lang="ru-RU" sz="2000" dirty="0">
                <a:solidFill>
                  <a:srgbClr val="464646"/>
                </a:solidFill>
              </a:rPr>
              <a:t>повышение качества </a:t>
            </a:r>
            <a:r>
              <a:rPr lang="ru-RU" sz="2000" dirty="0" err="1">
                <a:solidFill>
                  <a:srgbClr val="464646"/>
                </a:solidFill>
              </a:rPr>
              <a:t>обученности</a:t>
            </a:r>
            <a:r>
              <a:rPr lang="ru-RU" sz="2000" dirty="0">
                <a:solidFill>
                  <a:srgbClr val="464646"/>
                </a:solidFill>
              </a:rPr>
              <a:t>, безупречную учебу;</a:t>
            </a:r>
          </a:p>
          <a:p>
            <a:pPr lvl="0" algn="just" fontAlgn="base">
              <a:buFont typeface="Wingdings" pitchFamily="2" charset="2"/>
              <a:buChar char="v"/>
            </a:pPr>
            <a:r>
              <a:rPr lang="ru-RU" sz="2000" dirty="0">
                <a:solidFill>
                  <a:srgbClr val="464646"/>
                </a:solidFill>
              </a:rPr>
              <a:t>достижения на олимпиадах, конкурсах, смотрах;</a:t>
            </a:r>
          </a:p>
          <a:p>
            <a:endParaRPr lang="ru-RU" dirty="0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4598342" y="3573016"/>
            <a:ext cx="4331345" cy="28849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7313" indent="444500" algn="just">
              <a:buFont typeface="Wingdings 3"/>
              <a:buNone/>
            </a:pPr>
            <a:r>
              <a:rPr lang="ru-RU" sz="2000" dirty="0" smtClean="0">
                <a:solidFill>
                  <a:srgbClr val="464646"/>
                </a:solidFill>
              </a:rPr>
              <a:t>Поощрения применяются в обстановке широкой гласности, доводятся до сведения обучающихся, родителей, работников школы, публикуются в школьной печати, на сайте школы.</a:t>
            </a:r>
            <a:endParaRPr lang="ru-RU" sz="2000" dirty="0" smtClean="0">
              <a:solidFill>
                <a:srgbClr val="464646"/>
              </a:solidFill>
            </a:endParaRPr>
          </a:p>
        </p:txBody>
      </p:sp>
      <p:pic>
        <p:nvPicPr>
          <p:cNvPr id="5" name="Picture 2" descr="G:\11-09-2018_08-54-03\IMG_9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42852"/>
            <a:ext cx="4230995" cy="2786082"/>
          </a:xfrm>
          <a:prstGeom prst="rect">
            <a:avLst/>
          </a:prstGeom>
          <a:noFill/>
        </p:spPr>
      </p:pic>
      <p:pic>
        <p:nvPicPr>
          <p:cNvPr id="6" name="Picture 3" descr="G:\11-09-2018_08-54-03\IMG_99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998976"/>
            <a:ext cx="4214842" cy="30732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0363072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/>
          <a:lstStyle/>
          <a:p>
            <a:r>
              <a:rPr lang="ru-RU" sz="3200" dirty="0">
                <a:solidFill>
                  <a:srgbClr val="464646"/>
                </a:solidFill>
              </a:rPr>
              <a:t>Предметы, по которым имеются стабильно низкие результаты</a:t>
            </a:r>
          </a:p>
          <a:p>
            <a:endParaRPr lang="ru-RU" dirty="0">
              <a:solidFill>
                <a:srgbClr val="464646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726926"/>
              </p:ext>
            </p:extLst>
          </p:nvPr>
        </p:nvGraphicFramePr>
        <p:xfrm>
          <a:off x="611560" y="1556792"/>
          <a:ext cx="8229596" cy="2952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5768"/>
                <a:gridCol w="488756"/>
                <a:gridCol w="488756"/>
                <a:gridCol w="488756"/>
                <a:gridCol w="488756"/>
                <a:gridCol w="488756"/>
                <a:gridCol w="488756"/>
                <a:gridCol w="488756"/>
                <a:gridCol w="488756"/>
                <a:gridCol w="488756"/>
                <a:gridCol w="488756"/>
                <a:gridCol w="488756"/>
                <a:gridCol w="488756"/>
                <a:gridCol w="488756"/>
              </a:tblGrid>
              <a:tr h="19736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Предмет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Математика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Русский язык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Обществознание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Физика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Биология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История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Химия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Английский язык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Информатика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Литература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География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Немецкий язык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Французский язык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 vert="vert270" anchor="ctr"/>
                </a:tc>
              </a:tr>
              <a:tr h="9786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Наличие стабильно низких результатов (отметить «да»)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да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да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да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2028" marR="6202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6507046"/>
      </p:ext>
    </p:extLst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464646"/>
                </a:solidFill>
              </a:rPr>
              <a:t>сравнительный анализ результатов по ЕГЭ, ГИА, ВПР, КДР</a:t>
            </a:r>
          </a:p>
          <a:p>
            <a:endParaRPr lang="ru-RU" dirty="0">
              <a:solidFill>
                <a:srgbClr val="464646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Анализ результатов оценочных процедур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897086"/>
              </p:ext>
            </p:extLst>
          </p:nvPr>
        </p:nvGraphicFramePr>
        <p:xfrm>
          <a:off x="611560" y="2000240"/>
          <a:ext cx="7746653" cy="2944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3735"/>
                <a:gridCol w="1513735"/>
                <a:gridCol w="1866909"/>
                <a:gridCol w="1434943"/>
                <a:gridCol w="1417331"/>
              </a:tblGrid>
              <a:tr h="238125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Русский язык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Годы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ГИА-9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ЕГЭ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КДР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ВПР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26,2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64,7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75,9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28,9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71,1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 23,7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 69,7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15,4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8125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Обществознание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Годы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ГИА-9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ЕГЭ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КДР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ВПР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24,12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30,7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43,7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 24,1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 59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16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2777497"/>
              </p:ext>
            </p:extLst>
          </p:nvPr>
        </p:nvGraphicFramePr>
        <p:xfrm>
          <a:off x="571472" y="5000636"/>
          <a:ext cx="7786741" cy="15422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1569"/>
                <a:gridCol w="1521569"/>
                <a:gridCol w="1876570"/>
                <a:gridCol w="1442368"/>
                <a:gridCol w="1424665"/>
              </a:tblGrid>
              <a:tr h="238125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Биология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Годы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ГИА-9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ЕГЭ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КДР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ВПР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 50,5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11,3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26,9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 57,8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26,3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 48,6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381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22,3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 60,5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14,3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317072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/>
          <a:lstStyle/>
          <a:p>
            <a:r>
              <a:rPr lang="ru-RU" dirty="0"/>
              <a:t>Проф. образование выпускников СОШ 26 за  прошедшие три года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170481"/>
              </p:ext>
            </p:extLst>
          </p:nvPr>
        </p:nvGraphicFramePr>
        <p:xfrm>
          <a:off x="457200" y="1268760"/>
          <a:ext cx="8229600" cy="48822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90717"/>
                <a:gridCol w="1438883"/>
              </a:tblGrid>
              <a:tr h="3562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Категория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893" marR="6089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Значение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893" marR="60893" marT="0" marB="0"/>
                </a:tc>
              </a:tr>
              <a:tr h="6878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Число выпускников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893" marR="608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42 обучающихся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893" marR="60893" marT="0" marB="0"/>
                </a:tc>
              </a:tr>
              <a:tr h="10317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% поступивших в ВУЗы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893" marR="608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71,4 %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(30 обучающихся)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893" marR="60893" marT="0" marB="0"/>
                </a:tc>
              </a:tr>
              <a:tr h="10317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% поступивших в СПО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893" marR="608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23,8%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(10 обучающихся)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893" marR="60893" marT="0" marB="0"/>
                </a:tc>
              </a:tr>
              <a:tr h="3562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 трудоустройство (от числа выпускников за это время)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893" marR="608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893" marR="60893" marT="0" marB="0"/>
                </a:tc>
              </a:tr>
              <a:tr h="7125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% не работающих и не учащихся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893" marR="6089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2,4 %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(1 обучающийся)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0893" marR="6089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1550226"/>
      </p:ext>
    </p:extLst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225</TotalTime>
  <Words>410</Words>
  <Application>Microsoft Office PowerPoint</Application>
  <PresentationFormat>Экран (4:3)</PresentationFormat>
  <Paragraphs>351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Calibri</vt:lpstr>
      <vt:lpstr>Lucida Sans Unicode</vt:lpstr>
      <vt:lpstr>Times New Roman</vt:lpstr>
      <vt:lpstr>Verdana</vt:lpstr>
      <vt:lpstr>Wingdings</vt:lpstr>
      <vt:lpstr>Wingdings 2</vt:lpstr>
      <vt:lpstr>Wingdings 3</vt:lpstr>
      <vt:lpstr>Открытая</vt:lpstr>
      <vt:lpstr>Повышение качества образования в МБОУ СОШ 26: проблемы и пути их решения </vt:lpstr>
      <vt:lpstr>Раздел 1: Социальная среда</vt:lpstr>
      <vt:lpstr>Раздел 2: Внутришкольный анализ кадров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Анализ результатов оценочных процедур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Социальный паспорт школы</dc:title>
  <dc:creator>Uchitel</dc:creator>
  <cp:lastModifiedBy>POSITRONIKA</cp:lastModifiedBy>
  <cp:revision>26</cp:revision>
  <dcterms:created xsi:type="dcterms:W3CDTF">2018-09-10T14:24:57Z</dcterms:created>
  <dcterms:modified xsi:type="dcterms:W3CDTF">2018-09-13T05:30:24Z</dcterms:modified>
</cp:coreProperties>
</file>